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6888163" cy="100218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4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DE028-B1C4-4419-B3EC-428AB2446CCE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7900" y="1252538"/>
            <a:ext cx="23923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4DEC9-0A37-424B-95D9-8E2685E9F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25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4DEC9-0A37-424B-95D9-8E2685E9FDC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23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9C2C-8B77-4EF7-8181-557845D35470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46D4-6C3B-415C-9F48-0F8115EA3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548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9C2C-8B77-4EF7-8181-557845D35470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46D4-6C3B-415C-9F48-0F8115EA3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28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9C2C-8B77-4EF7-8181-557845D35470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46D4-6C3B-415C-9F48-0F8115EA3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32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9C2C-8B77-4EF7-8181-557845D35470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46D4-6C3B-415C-9F48-0F8115EA3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03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9C2C-8B77-4EF7-8181-557845D35470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46D4-6C3B-415C-9F48-0F8115EA3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71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9C2C-8B77-4EF7-8181-557845D35470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46D4-6C3B-415C-9F48-0F8115EA3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55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9C2C-8B77-4EF7-8181-557845D35470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46D4-6C3B-415C-9F48-0F8115EA3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6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9C2C-8B77-4EF7-8181-557845D35470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46D4-6C3B-415C-9F48-0F8115EA3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05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9C2C-8B77-4EF7-8181-557845D35470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46D4-6C3B-415C-9F48-0F8115EA3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83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9C2C-8B77-4EF7-8181-557845D35470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46D4-6C3B-415C-9F48-0F8115EA3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79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9C2C-8B77-4EF7-8181-557845D35470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46D4-6C3B-415C-9F48-0F8115EA3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4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B9C2C-8B77-4EF7-8181-557845D35470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B46D4-6C3B-415C-9F48-0F8115EA3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Rectangle 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2" y="10060748"/>
            <a:ext cx="67627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テキスト ボックス 2"/>
          <p:cNvSpPr txBox="1"/>
          <p:nvPr/>
        </p:nvSpPr>
        <p:spPr>
          <a:xfrm>
            <a:off x="417512" y="226220"/>
            <a:ext cx="6753225" cy="31432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主催：公益社団法人　埼玉県臨床工学技士会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6C8F2B2-2D55-4ADA-BEEC-975B7FC63245}"/>
              </a:ext>
            </a:extLst>
          </p:cNvPr>
          <p:cNvSpPr/>
          <p:nvPr/>
        </p:nvSpPr>
        <p:spPr>
          <a:xfrm>
            <a:off x="417512" y="812891"/>
            <a:ext cx="12715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第</a:t>
            </a:r>
            <a:r>
              <a:rPr lang="en-US" altLang="ja-JP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</a:t>
            </a:r>
            <a:r>
              <a:rPr lang="ja-JP" alt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回</a:t>
            </a:r>
            <a:endParaRPr lang="ja-JP" altLang="en-US" sz="2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934962A-48DE-4C49-814C-6762929496CF}"/>
              </a:ext>
            </a:extLst>
          </p:cNvPr>
          <p:cNvSpPr/>
          <p:nvPr/>
        </p:nvSpPr>
        <p:spPr>
          <a:xfrm>
            <a:off x="417512" y="1294890"/>
            <a:ext cx="5391219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血液浄化セミナー</a:t>
            </a:r>
            <a:endParaRPr lang="en-US" altLang="ja-JP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ja-JP" alt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～最新の透析医療を学ぼう～</a:t>
            </a:r>
            <a:endParaRPr lang="en-US" altLang="ja-JP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吹き出し: 円形 9">
            <a:extLst>
              <a:ext uri="{FF2B5EF4-FFF2-40B4-BE49-F238E27FC236}">
                <a16:creationId xmlns:a16="http://schemas.microsoft.com/office/drawing/2014/main" id="{DAF4CC2D-1AEB-4F3F-B4F9-A3D79AFACB0D}"/>
              </a:ext>
            </a:extLst>
          </p:cNvPr>
          <p:cNvSpPr/>
          <p:nvPr/>
        </p:nvSpPr>
        <p:spPr>
          <a:xfrm>
            <a:off x="5160034" y="479496"/>
            <a:ext cx="2338255" cy="1380097"/>
          </a:xfrm>
          <a:prstGeom prst="wedgeEllipseCallout">
            <a:avLst>
              <a:gd name="adj1" fmla="val -55828"/>
              <a:gd name="adj2" fmla="val 3345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66CD589-EA3B-435E-8E79-A9DFD46628F3}"/>
              </a:ext>
            </a:extLst>
          </p:cNvPr>
          <p:cNvSpPr txBox="1"/>
          <p:nvPr/>
        </p:nvSpPr>
        <p:spPr>
          <a:xfrm>
            <a:off x="5404206" y="631065"/>
            <a:ext cx="209408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WEB</a:t>
            </a:r>
            <a:r>
              <a:rPr kumimoji="1" lang="ja-JP" altLang="en-US" sz="2800" dirty="0"/>
              <a:t>開催</a:t>
            </a:r>
            <a:endParaRPr kumimoji="1" lang="en-US" altLang="ja-JP" sz="2800" dirty="0"/>
          </a:p>
          <a:p>
            <a:r>
              <a:rPr lang="en-US" altLang="ja-JP" sz="2800" dirty="0"/>
              <a:t>e-</a:t>
            </a:r>
            <a:r>
              <a:rPr lang="ja-JP" altLang="en-US" sz="2800" dirty="0"/>
              <a:t>ラーニング</a:t>
            </a:r>
            <a:endParaRPr lang="en-US" altLang="ja-JP" sz="2800" dirty="0"/>
          </a:p>
          <a:p>
            <a:endParaRPr kumimoji="1" lang="ja-JP" altLang="en-US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8DB52AF-AA04-4784-9E9A-4F58484EADE4}"/>
              </a:ext>
            </a:extLst>
          </p:cNvPr>
          <p:cNvSpPr txBox="1"/>
          <p:nvPr/>
        </p:nvSpPr>
        <p:spPr>
          <a:xfrm>
            <a:off x="399834" y="2678160"/>
            <a:ext cx="6760005" cy="203132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開催方式：</a:t>
            </a:r>
            <a:r>
              <a:rPr kumimoji="1" lang="en-US" altLang="ja-JP" b="1" dirty="0">
                <a:solidFill>
                  <a:schemeClr val="bg1"/>
                </a:solidFill>
              </a:rPr>
              <a:t>WEB</a:t>
            </a:r>
            <a:r>
              <a:rPr kumimoji="1" lang="ja-JP" altLang="en-US" b="1" dirty="0">
                <a:solidFill>
                  <a:schemeClr val="bg1"/>
                </a:solidFill>
              </a:rPr>
              <a:t>開催（</a:t>
            </a:r>
            <a:r>
              <a:rPr kumimoji="1" lang="en-US" altLang="ja-JP" b="1" dirty="0">
                <a:solidFill>
                  <a:schemeClr val="bg1"/>
                </a:solidFill>
              </a:rPr>
              <a:t>e-</a:t>
            </a:r>
            <a:r>
              <a:rPr kumimoji="1" lang="ja-JP" altLang="en-US" b="1" dirty="0">
                <a:solidFill>
                  <a:schemeClr val="bg1"/>
                </a:solidFill>
              </a:rPr>
              <a:t>ラーニング形式）</a:t>
            </a:r>
            <a:endParaRPr kumimoji="1" lang="en-US" altLang="ja-JP" b="1" dirty="0">
              <a:solidFill>
                <a:schemeClr val="bg1"/>
              </a:solidFill>
            </a:endParaRPr>
          </a:p>
          <a:p>
            <a:r>
              <a:rPr lang="ja-JP" altLang="en-US" b="1" dirty="0">
                <a:solidFill>
                  <a:schemeClr val="bg1"/>
                </a:solidFill>
              </a:rPr>
              <a:t>配信期間：</a:t>
            </a:r>
            <a:r>
              <a:rPr lang="en-US" altLang="ja-JP" b="1" dirty="0">
                <a:solidFill>
                  <a:schemeClr val="bg1"/>
                </a:solidFill>
              </a:rPr>
              <a:t>2021</a:t>
            </a:r>
            <a:r>
              <a:rPr lang="ja-JP" altLang="en-US" b="1" dirty="0">
                <a:solidFill>
                  <a:schemeClr val="bg1"/>
                </a:solidFill>
              </a:rPr>
              <a:t>年</a:t>
            </a:r>
            <a:r>
              <a:rPr lang="en-US" altLang="ja-JP" b="1" dirty="0">
                <a:solidFill>
                  <a:schemeClr val="bg1"/>
                </a:solidFill>
              </a:rPr>
              <a:t>9</a:t>
            </a:r>
            <a:r>
              <a:rPr lang="ja-JP" altLang="en-US" b="1" dirty="0">
                <a:solidFill>
                  <a:schemeClr val="bg1"/>
                </a:solidFill>
              </a:rPr>
              <a:t>月</a:t>
            </a:r>
            <a:r>
              <a:rPr lang="en-US" altLang="ja-JP" b="1" dirty="0">
                <a:solidFill>
                  <a:schemeClr val="bg1"/>
                </a:solidFill>
              </a:rPr>
              <a:t>26</a:t>
            </a:r>
            <a:r>
              <a:rPr lang="ja-JP" altLang="en-US" b="1" dirty="0">
                <a:solidFill>
                  <a:schemeClr val="bg1"/>
                </a:solidFill>
              </a:rPr>
              <a:t>日（日）～</a:t>
            </a:r>
            <a:r>
              <a:rPr lang="en-US" altLang="ja-JP" b="1" dirty="0">
                <a:solidFill>
                  <a:schemeClr val="bg1"/>
                </a:solidFill>
              </a:rPr>
              <a:t>10</a:t>
            </a:r>
            <a:r>
              <a:rPr lang="ja-JP" altLang="en-US" b="1" dirty="0">
                <a:solidFill>
                  <a:schemeClr val="bg1"/>
                </a:solidFill>
              </a:rPr>
              <a:t>月</a:t>
            </a:r>
            <a:r>
              <a:rPr lang="en-US" altLang="ja-JP" b="1" dirty="0">
                <a:solidFill>
                  <a:schemeClr val="bg1"/>
                </a:solidFill>
              </a:rPr>
              <a:t>10</a:t>
            </a:r>
            <a:r>
              <a:rPr lang="ja-JP" altLang="en-US" b="1" dirty="0">
                <a:solidFill>
                  <a:schemeClr val="bg1"/>
                </a:solidFill>
              </a:rPr>
              <a:t>日　</a:t>
            </a:r>
            <a:r>
              <a:rPr lang="en-US" altLang="ja-JP" b="1" dirty="0">
                <a:solidFill>
                  <a:schemeClr val="bg1"/>
                </a:solidFill>
              </a:rPr>
              <a:t>15</a:t>
            </a:r>
            <a:r>
              <a:rPr lang="ja-JP" altLang="en-US" b="1" dirty="0">
                <a:solidFill>
                  <a:schemeClr val="bg1"/>
                </a:solidFill>
              </a:rPr>
              <a:t>日間</a:t>
            </a:r>
            <a:endParaRPr lang="en-US" altLang="ja-JP" b="1" dirty="0">
              <a:solidFill>
                <a:schemeClr val="bg1"/>
              </a:solidFill>
            </a:endParaRPr>
          </a:p>
          <a:p>
            <a:r>
              <a:rPr lang="ja-JP" altLang="en-US" b="1" dirty="0">
                <a:solidFill>
                  <a:schemeClr val="bg1"/>
                </a:solidFill>
              </a:rPr>
              <a:t>参加対象：臨床工学技士・看護師・各医療関係者・学生</a:t>
            </a:r>
            <a:endParaRPr lang="en-US" altLang="ja-JP" b="1" dirty="0">
              <a:solidFill>
                <a:schemeClr val="bg1"/>
              </a:solidFill>
            </a:endParaRPr>
          </a:p>
          <a:p>
            <a:r>
              <a:rPr lang="ja-JP" altLang="en-US" b="1" dirty="0">
                <a:solidFill>
                  <a:schemeClr val="bg1"/>
                </a:solidFill>
              </a:rPr>
              <a:t>参 加 費：会員</a:t>
            </a:r>
            <a:r>
              <a:rPr lang="en-US" altLang="ja-JP" b="1" dirty="0">
                <a:solidFill>
                  <a:schemeClr val="bg1"/>
                </a:solidFill>
              </a:rPr>
              <a:t>5,000</a:t>
            </a:r>
            <a:r>
              <a:rPr lang="ja-JP" altLang="en-US" b="1" dirty="0">
                <a:solidFill>
                  <a:schemeClr val="bg1"/>
                </a:solidFill>
              </a:rPr>
              <a:t>円、非会員</a:t>
            </a:r>
            <a:r>
              <a:rPr lang="en-US" altLang="ja-JP" b="1" dirty="0">
                <a:solidFill>
                  <a:schemeClr val="bg1"/>
                </a:solidFill>
              </a:rPr>
              <a:t>7,000</a:t>
            </a:r>
            <a:r>
              <a:rPr lang="ja-JP" altLang="en-US" b="1" dirty="0">
                <a:solidFill>
                  <a:schemeClr val="bg1"/>
                </a:solidFill>
              </a:rPr>
              <a:t>円、学生</a:t>
            </a:r>
            <a:r>
              <a:rPr lang="en-US" altLang="ja-JP" b="1" dirty="0">
                <a:solidFill>
                  <a:schemeClr val="bg1"/>
                </a:solidFill>
              </a:rPr>
              <a:t>2,000</a:t>
            </a:r>
            <a:r>
              <a:rPr lang="ja-JP" altLang="en-US" b="1" dirty="0">
                <a:solidFill>
                  <a:schemeClr val="bg1"/>
                </a:solidFill>
              </a:rPr>
              <a:t>円</a:t>
            </a:r>
            <a:endParaRPr lang="en-US" altLang="ja-JP" b="1" dirty="0">
              <a:solidFill>
                <a:schemeClr val="bg1"/>
              </a:solidFill>
            </a:endParaRPr>
          </a:p>
          <a:p>
            <a:r>
              <a:rPr lang="ja-JP" altLang="en-US" b="1" dirty="0">
                <a:solidFill>
                  <a:schemeClr val="bg1"/>
                </a:solidFill>
              </a:rPr>
              <a:t>参加人数：</a:t>
            </a:r>
            <a:r>
              <a:rPr lang="en-US" altLang="ja-JP" b="1" dirty="0">
                <a:solidFill>
                  <a:schemeClr val="bg1"/>
                </a:solidFill>
              </a:rPr>
              <a:t>200</a:t>
            </a:r>
            <a:r>
              <a:rPr lang="ja-JP" altLang="en-US" b="1" dirty="0">
                <a:solidFill>
                  <a:schemeClr val="bg1"/>
                </a:solidFill>
              </a:rPr>
              <a:t>名予定</a:t>
            </a:r>
            <a:endParaRPr lang="en-US" altLang="ja-JP" b="1" dirty="0">
              <a:solidFill>
                <a:schemeClr val="bg1"/>
              </a:solidFill>
            </a:endParaRPr>
          </a:p>
          <a:p>
            <a:r>
              <a:rPr lang="ja-JP" altLang="en-US" b="1" dirty="0">
                <a:solidFill>
                  <a:schemeClr val="bg1"/>
                </a:solidFill>
              </a:rPr>
              <a:t>講演時間：</a:t>
            </a:r>
            <a:r>
              <a:rPr lang="en-US" altLang="ja-JP" b="1" dirty="0">
                <a:solidFill>
                  <a:schemeClr val="bg1"/>
                </a:solidFill>
              </a:rPr>
              <a:t>1</a:t>
            </a:r>
            <a:r>
              <a:rPr lang="ja-JP" altLang="en-US" b="1" dirty="0">
                <a:solidFill>
                  <a:schemeClr val="bg1"/>
                </a:solidFill>
              </a:rPr>
              <a:t>講演</a:t>
            </a:r>
            <a:r>
              <a:rPr lang="en-US" altLang="ja-JP" b="1" dirty="0">
                <a:solidFill>
                  <a:schemeClr val="bg1"/>
                </a:solidFill>
              </a:rPr>
              <a:t>60</a:t>
            </a:r>
            <a:r>
              <a:rPr lang="ja-JP" altLang="en-US" b="1" dirty="0">
                <a:solidFill>
                  <a:schemeClr val="bg1"/>
                </a:solidFill>
              </a:rPr>
              <a:t>分</a:t>
            </a:r>
            <a:r>
              <a:rPr lang="en-US" altLang="ja-JP" b="1" dirty="0">
                <a:solidFill>
                  <a:schemeClr val="bg1"/>
                </a:solidFill>
              </a:rPr>
              <a:t>×5</a:t>
            </a:r>
          </a:p>
          <a:p>
            <a:endParaRPr kumimoji="1" lang="ja-JP" altLang="en-US" sz="16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9497DE0-8A4F-4ABB-A1CF-C54A23B43BD9}"/>
              </a:ext>
            </a:extLst>
          </p:cNvPr>
          <p:cNvSpPr txBox="1"/>
          <p:nvPr/>
        </p:nvSpPr>
        <p:spPr>
          <a:xfrm>
            <a:off x="393893" y="4692984"/>
            <a:ext cx="666998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</a:t>
            </a:r>
          </a:p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 </a:t>
            </a:r>
            <a:endParaRPr lang="ja-JP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講演Ⅰ：オンライン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HDF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の現状</a:t>
            </a:r>
          </a:p>
          <a:p>
            <a:pPr algn="r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川島病院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臨床工学部　部長　道脇　宏行　先生</a:t>
            </a:r>
          </a:p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 </a:t>
            </a:r>
            <a:endParaRPr lang="ja-JP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講演Ⅱ：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大誠会における透析患者の運動療法</a:t>
            </a:r>
            <a:endParaRPr lang="ja-JP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大誠会　理事長　松岡　哲平　先生</a:t>
            </a:r>
          </a:p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 </a:t>
            </a:r>
            <a:endParaRPr lang="ja-JP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講演Ⅲ：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超音波、透析現場でできる多彩な活用術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～エコー下穿刺・シャント評価・下肢血流評価を中心に～</a:t>
            </a:r>
            <a:endParaRPr lang="ja-JP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さくら記念病院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血液浄化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部　部長　鈴木　隆司　先生</a:t>
            </a:r>
          </a:p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 </a:t>
            </a:r>
            <a:endParaRPr lang="ja-JP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講演Ⅳ：透析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患者における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COVID-19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の現状と最新の活題</a:t>
            </a:r>
            <a:endParaRPr lang="ja-JP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下落合クリニック　理事長・院長　菊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勘　先生</a:t>
            </a:r>
          </a:p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 </a:t>
            </a:r>
            <a:endParaRPr lang="ja-JP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講演Ⅴ：透析患者の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サルコペニアと食事・栄養療法</a:t>
            </a:r>
            <a:endParaRPr lang="ja-JP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浜松医科大学医学部付属病院　血液浄化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療法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部部長兼病院教授　加藤　明彦　先生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20C8E0CB-ABF7-445F-A964-778CC4171D6B}"/>
              </a:ext>
            </a:extLst>
          </p:cNvPr>
          <p:cNvSpPr/>
          <p:nvPr/>
        </p:nvSpPr>
        <p:spPr>
          <a:xfrm>
            <a:off x="283000" y="7972976"/>
            <a:ext cx="6897262" cy="19960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4"/>
          <p:cNvSpPr txBox="1">
            <a:spLocks noChangeArrowheads="1"/>
          </p:cNvSpPr>
          <p:nvPr/>
        </p:nvSpPr>
        <p:spPr bwMode="auto">
          <a:xfrm>
            <a:off x="480861" y="8075077"/>
            <a:ext cx="6496048" cy="189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600" b="1" i="0" u="none" strike="noStrike" baseline="0" dirty="0">
                <a:solidFill>
                  <a:srgbClr val="FF0066"/>
                </a:solidFill>
                <a:latin typeface="ＭＳ Ｐゴシック"/>
                <a:ea typeface="ＭＳ Ｐゴシック"/>
              </a:rPr>
              <a:t>　★取得可能単位★（</a:t>
            </a:r>
            <a:r>
              <a:rPr lang="ja-JP" altLang="en-US" sz="1600" b="1" dirty="0">
                <a:solidFill>
                  <a:srgbClr val="FF0066"/>
                </a:solidFill>
                <a:latin typeface="ＭＳ Ｐゴシック"/>
                <a:ea typeface="ＭＳ Ｐゴシック"/>
              </a:rPr>
              <a:t>申請中</a:t>
            </a:r>
            <a:r>
              <a:rPr lang="ja-JP" altLang="en-US" sz="1600" b="1" i="0" u="none" strike="noStrike" baseline="0" dirty="0">
                <a:solidFill>
                  <a:srgbClr val="FF0066"/>
                </a:solidFill>
                <a:latin typeface="ＭＳ Ｐゴシック"/>
                <a:ea typeface="ＭＳ Ｐゴシック"/>
              </a:rPr>
              <a:t>）</a:t>
            </a:r>
            <a:endParaRPr lang="ja-JP" altLang="en-US" sz="1600" b="0" i="0" u="none" strike="noStrike" baseline="0" dirty="0">
              <a:solidFill>
                <a:srgbClr val="FF0066"/>
              </a:solidFill>
              <a:latin typeface="Calibri"/>
              <a:ea typeface="ＭＳ Ｐゴシック"/>
            </a:endParaRPr>
          </a:p>
          <a:p>
            <a:pPr algn="l" rtl="0">
              <a:defRPr sz="1000"/>
            </a:pPr>
            <a:endParaRPr lang="ja-JP" altLang="en-US" sz="1600" b="0" i="0" u="none" strike="noStrike" baseline="0" dirty="0">
              <a:solidFill>
                <a:srgbClr val="FF0066"/>
              </a:solidFill>
              <a:latin typeface="Calibri"/>
              <a:ea typeface="ＭＳ Ｐゴシック"/>
            </a:endParaRPr>
          </a:p>
          <a:p>
            <a:pPr algn="l" rtl="0">
              <a:lnSpc>
                <a:spcPct val="150000"/>
              </a:lnSpc>
              <a:defRPr sz="1000"/>
            </a:pPr>
            <a:r>
              <a:rPr lang="ja-JP" altLang="en-US" sz="1400" b="1" i="0" u="none" strike="noStrike" baseline="0" dirty="0">
                <a:solidFill>
                  <a:srgbClr val="FF0066"/>
                </a:solidFill>
                <a:latin typeface="ＭＳ Ｐゴシック"/>
                <a:ea typeface="ＭＳ Ｐゴシック"/>
              </a:rPr>
              <a:t>　</a:t>
            </a:r>
            <a:r>
              <a:rPr lang="ja-JP" altLang="en-US" sz="1400" b="1" dirty="0">
                <a:solidFill>
                  <a:srgbClr val="FF0066"/>
                </a:solidFill>
                <a:latin typeface="ＭＳ Ｐゴシック"/>
                <a:ea typeface="ＭＳ Ｐゴシック"/>
              </a:rPr>
              <a:t>血液浄化専門臨床工学技士（</a:t>
            </a:r>
            <a:r>
              <a:rPr lang="en-US" altLang="ja-JP" sz="1400" b="1" dirty="0">
                <a:solidFill>
                  <a:srgbClr val="FF0066"/>
                </a:solidFill>
                <a:latin typeface="ＭＳ Ｐゴシック"/>
                <a:ea typeface="ＭＳ Ｐゴシック"/>
              </a:rPr>
              <a:t>8</a:t>
            </a:r>
            <a:r>
              <a:rPr lang="ja-JP" altLang="en-US" sz="1400" b="1" dirty="0">
                <a:solidFill>
                  <a:srgbClr val="FF0066"/>
                </a:solidFill>
                <a:latin typeface="ＭＳ Ｐゴシック"/>
                <a:ea typeface="ＭＳ Ｐゴシック"/>
              </a:rPr>
              <a:t>点）、血液浄化認定臨床工学技士（</a:t>
            </a:r>
            <a:r>
              <a:rPr lang="en-US" altLang="ja-JP" sz="1400" b="1" dirty="0">
                <a:solidFill>
                  <a:srgbClr val="FF0066"/>
                </a:solidFill>
                <a:latin typeface="ＭＳ Ｐゴシック"/>
                <a:ea typeface="ＭＳ Ｐゴシック"/>
              </a:rPr>
              <a:t>8</a:t>
            </a:r>
            <a:r>
              <a:rPr lang="ja-JP" altLang="en-US" sz="1400" b="1" dirty="0">
                <a:solidFill>
                  <a:srgbClr val="FF0066"/>
                </a:solidFill>
                <a:latin typeface="ＭＳ Ｐゴシック"/>
                <a:ea typeface="ＭＳ Ｐゴシック"/>
              </a:rPr>
              <a:t>点）</a:t>
            </a:r>
            <a:endParaRPr lang="ja-JP" altLang="en-US" sz="1600" b="1" i="0" u="none" strike="noStrike" baseline="0" dirty="0">
              <a:solidFill>
                <a:srgbClr val="FF0066"/>
              </a:solidFill>
              <a:latin typeface="Calibri"/>
              <a:ea typeface="ＭＳ Ｐゴシック"/>
            </a:endParaRPr>
          </a:p>
          <a:p>
            <a:pPr algn="l" rtl="0">
              <a:lnSpc>
                <a:spcPct val="150000"/>
              </a:lnSpc>
              <a:defRPr sz="1000"/>
            </a:pPr>
            <a:r>
              <a:rPr lang="ja-JP" altLang="en-US" sz="1400" b="1" i="0" u="none" strike="noStrike" baseline="0" dirty="0">
                <a:solidFill>
                  <a:srgbClr val="FF0066"/>
                </a:solidFill>
                <a:latin typeface="ＭＳ Ｐゴシック"/>
                <a:ea typeface="ＭＳ Ｐゴシック"/>
              </a:rPr>
              <a:t>　</a:t>
            </a:r>
            <a:r>
              <a:rPr lang="ja-JP" altLang="en-US" sz="1400" b="1" dirty="0">
                <a:solidFill>
                  <a:srgbClr val="FF0066"/>
                </a:solidFill>
                <a:latin typeface="ＭＳ Ｐゴシック"/>
                <a:ea typeface="ＭＳ Ｐゴシック"/>
              </a:rPr>
              <a:t>透析技能検定</a:t>
            </a:r>
            <a:r>
              <a:rPr lang="en-US" altLang="ja-JP" sz="1400" b="1" dirty="0">
                <a:solidFill>
                  <a:srgbClr val="FF0066"/>
                </a:solidFill>
                <a:latin typeface="ＭＳ Ｐゴシック"/>
                <a:ea typeface="ＭＳ Ｐゴシック"/>
              </a:rPr>
              <a:t>2</a:t>
            </a:r>
            <a:r>
              <a:rPr lang="ja-JP" altLang="en-US" sz="1400" b="1" dirty="0">
                <a:solidFill>
                  <a:srgbClr val="FF0066"/>
                </a:solidFill>
                <a:latin typeface="ＭＳ Ｐゴシック"/>
                <a:ea typeface="ＭＳ Ｐゴシック"/>
              </a:rPr>
              <a:t>級（</a:t>
            </a:r>
            <a:r>
              <a:rPr lang="en-US" altLang="ja-JP" sz="1400" b="1" dirty="0">
                <a:solidFill>
                  <a:srgbClr val="FF0066"/>
                </a:solidFill>
                <a:latin typeface="ＭＳ Ｐゴシック"/>
                <a:ea typeface="ＭＳ Ｐゴシック"/>
              </a:rPr>
              <a:t>5</a:t>
            </a:r>
            <a:r>
              <a:rPr lang="ja-JP" altLang="en-US" sz="1400" b="1" dirty="0">
                <a:solidFill>
                  <a:srgbClr val="FF0066"/>
                </a:solidFill>
                <a:latin typeface="ＭＳ Ｐゴシック"/>
                <a:ea typeface="ＭＳ Ｐゴシック"/>
              </a:rPr>
              <a:t>点）</a:t>
            </a:r>
            <a:endParaRPr lang="ja-JP" altLang="en-US" sz="1600" b="1" i="0" u="none" strike="noStrike" baseline="0" dirty="0">
              <a:solidFill>
                <a:srgbClr val="FF0066"/>
              </a:solidFill>
              <a:latin typeface="Calibri"/>
              <a:ea typeface="ＭＳ Ｐゴシック"/>
            </a:endParaRPr>
          </a:p>
          <a:p>
            <a:pPr algn="l" rtl="0">
              <a:lnSpc>
                <a:spcPct val="150000"/>
              </a:lnSpc>
              <a:defRPr sz="1000"/>
            </a:pPr>
            <a:r>
              <a:rPr lang="ja-JP" altLang="en-US" sz="1400" b="1" i="0" u="none" strike="noStrike" baseline="0" dirty="0">
                <a:solidFill>
                  <a:srgbClr val="FF0066"/>
                </a:solidFill>
                <a:latin typeface="ＭＳ Ｐゴシック"/>
                <a:ea typeface="ＭＳ Ｐゴシック"/>
              </a:rPr>
              <a:t>　慢性腎臓病療養指導看護師受験・更新（</a:t>
            </a:r>
            <a:r>
              <a:rPr lang="en-US" altLang="ja-JP" sz="1400" b="1" dirty="0">
                <a:solidFill>
                  <a:srgbClr val="FF0066"/>
                </a:solidFill>
                <a:latin typeface="ＭＳ Ｐゴシック"/>
                <a:ea typeface="ＭＳ Ｐゴシック"/>
              </a:rPr>
              <a:t>6</a:t>
            </a:r>
            <a:r>
              <a:rPr lang="ja-JP" altLang="en-US" sz="1400" b="1" i="0" u="none" strike="noStrike" baseline="0" dirty="0">
                <a:solidFill>
                  <a:srgbClr val="FF0066"/>
                </a:solidFill>
                <a:latin typeface="ＭＳ Ｐゴシック"/>
                <a:ea typeface="ＭＳ Ｐゴシック"/>
              </a:rPr>
              <a:t>ポイント）</a:t>
            </a:r>
            <a:endParaRPr lang="ja-JP" altLang="en-US" sz="1600" b="1" i="0" u="none" strike="noStrike" baseline="0" dirty="0">
              <a:solidFill>
                <a:srgbClr val="FF0066"/>
              </a:solidFill>
              <a:latin typeface="Calibri"/>
              <a:ea typeface="ＭＳ Ｐゴシック"/>
            </a:endParaRPr>
          </a:p>
          <a:p>
            <a:pPr algn="l" rtl="0">
              <a:defRPr sz="1000"/>
            </a:pPr>
            <a:r>
              <a:rPr lang="ja-JP" altLang="en-US" sz="1600" b="1" i="0" u="none" strike="noStrike" baseline="0" dirty="0">
                <a:solidFill>
                  <a:srgbClr val="FF0066"/>
                </a:solidFill>
                <a:latin typeface="ＭＳ Ｐゴシック"/>
                <a:ea typeface="ＭＳ Ｐゴシック"/>
              </a:rPr>
              <a:t>　</a:t>
            </a:r>
            <a:r>
              <a:rPr lang="en-US" altLang="ja-JP" sz="1600" b="1" dirty="0">
                <a:solidFill>
                  <a:srgbClr val="FF0066"/>
                </a:solidFill>
                <a:latin typeface="ＭＳ Ｐゴシック"/>
                <a:ea typeface="ＭＳ Ｐゴシック"/>
              </a:rPr>
              <a:t>MDIC</a:t>
            </a:r>
            <a:r>
              <a:rPr lang="ja-JP" altLang="en-US" sz="1600" b="1" dirty="0">
                <a:solidFill>
                  <a:srgbClr val="FF0066"/>
                </a:solidFill>
                <a:latin typeface="ＭＳ Ｐゴシック"/>
                <a:ea typeface="ＭＳ Ｐゴシック"/>
              </a:rPr>
              <a:t>ポイント（</a:t>
            </a:r>
            <a:r>
              <a:rPr lang="en-US" altLang="ja-JP" sz="1600" b="1" dirty="0">
                <a:solidFill>
                  <a:srgbClr val="FF0066"/>
                </a:solidFill>
                <a:latin typeface="ＭＳ Ｐゴシック"/>
                <a:ea typeface="ＭＳ Ｐゴシック"/>
              </a:rPr>
              <a:t>10</a:t>
            </a:r>
            <a:r>
              <a:rPr lang="ja-JP" altLang="en-US" sz="1600" b="1" dirty="0">
                <a:solidFill>
                  <a:srgbClr val="FF0066"/>
                </a:solidFill>
                <a:latin typeface="ＭＳ Ｐゴシック"/>
                <a:ea typeface="ＭＳ Ｐゴシック"/>
              </a:rPr>
              <a:t>点）</a:t>
            </a:r>
            <a:endParaRPr lang="ja-JP" altLang="en-US" sz="1600" b="0" i="0" u="none" strike="noStrike" baseline="0" dirty="0">
              <a:solidFill>
                <a:srgbClr val="FF0066"/>
              </a:solidFill>
              <a:latin typeface="Calibri"/>
              <a:ea typeface="ＭＳ Ｐゴシック"/>
            </a:endParaRPr>
          </a:p>
          <a:p>
            <a:pPr algn="l" rtl="0">
              <a:defRPr sz="1000"/>
            </a:pPr>
            <a:endParaRPr lang="ja-JP" altLang="en-US" sz="1400" b="0" i="0" u="none" strike="noStrike" baseline="0" dirty="0">
              <a:solidFill>
                <a:srgbClr val="FF0066"/>
              </a:solidFill>
              <a:latin typeface="Calibri"/>
            </a:endParaRPr>
          </a:p>
          <a:p>
            <a:pPr algn="l" rtl="0">
              <a:defRPr sz="1000"/>
            </a:pPr>
            <a:endParaRPr lang="ja-JP" altLang="en-US" sz="1400" b="0" i="0" u="none" strike="noStrike" baseline="0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F39116E-DE9E-4D69-9DC3-5087FDFDA1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270" y="2116214"/>
            <a:ext cx="1319565" cy="131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113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51</Words>
  <Application>Microsoft Office PowerPoint</Application>
  <PresentationFormat>ユーザー設定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HG創英角ﾎﾟｯﾌﾟ体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ERGOUSER</dc:creator>
  <cp:lastModifiedBy>Admin</cp:lastModifiedBy>
  <cp:revision>19</cp:revision>
  <cp:lastPrinted>2016-09-02T05:43:39Z</cp:lastPrinted>
  <dcterms:created xsi:type="dcterms:W3CDTF">2016-09-02T04:55:49Z</dcterms:created>
  <dcterms:modified xsi:type="dcterms:W3CDTF">2021-06-29T04:59:47Z</dcterms:modified>
</cp:coreProperties>
</file>